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4" r:id="rId2"/>
    <p:sldId id="277" r:id="rId3"/>
    <p:sldId id="282" r:id="rId4"/>
    <p:sldId id="283" r:id="rId5"/>
    <p:sldId id="285" r:id="rId6"/>
    <p:sldId id="288" r:id="rId7"/>
    <p:sldId id="295" r:id="rId8"/>
    <p:sldId id="296" r:id="rId9"/>
    <p:sldId id="29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30086"/>
    <a:srgbClr val="6600CC"/>
    <a:srgbClr val="9900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8243" autoAdjust="0"/>
  </p:normalViewPr>
  <p:slideViewPr>
    <p:cSldViewPr>
      <p:cViewPr>
        <p:scale>
          <a:sx n="66" d="100"/>
          <a:sy n="66" d="100"/>
        </p:scale>
        <p:origin x="-2934" y="-114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E70D58-E482-413F-9463-47C756A4C668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EE0C97-CB29-4B3D-B2B3-296EBED0FD2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26798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52443" y="2378189"/>
            <a:ext cx="9144000" cy="258532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18415" cmpd="sng">
                  <a:solidFill>
                    <a:srgbClr val="6600CC"/>
                  </a:solidFill>
                  <a:prstDash val="solid"/>
                </a:ln>
                <a:solidFill>
                  <a:srgbClr val="FFFFFF"/>
                </a:solidFill>
                <a:effectLst>
                  <a:glow rad="1016000">
                    <a:srgbClr val="630086">
                      <a:alpha val="42745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Кафедра </a:t>
            </a:r>
            <a:endParaRPr lang="ru-RU" sz="5400" dirty="0" smtClean="0">
              <a:ln w="18415" cmpd="sng">
                <a:solidFill>
                  <a:srgbClr val="6600CC"/>
                </a:solidFill>
                <a:prstDash val="solid"/>
              </a:ln>
              <a:solidFill>
                <a:srgbClr val="FFFFFF"/>
              </a:solidFill>
              <a:effectLst>
                <a:glow rad="1016000">
                  <a:srgbClr val="630086">
                    <a:alpha val="42745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5400" dirty="0">
                <a:ln w="18415" cmpd="sng">
                  <a:solidFill>
                    <a:srgbClr val="6600CC"/>
                  </a:solidFill>
                  <a:prstDash val="solid"/>
                </a:ln>
                <a:solidFill>
                  <a:srgbClr val="FFFFFF"/>
                </a:solidFill>
                <a:effectLst>
                  <a:glow rad="1016000">
                    <a:srgbClr val="630086">
                      <a:alpha val="42745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д</a:t>
            </a:r>
            <a:r>
              <a:rPr lang="ru-RU" sz="5400" dirty="0" smtClean="0">
                <a:ln w="18415" cmpd="sng">
                  <a:solidFill>
                    <a:srgbClr val="6600CC"/>
                  </a:solidFill>
                  <a:prstDash val="solid"/>
                </a:ln>
                <a:solidFill>
                  <a:srgbClr val="FFFFFF"/>
                </a:solidFill>
                <a:effectLst>
                  <a:glow rad="1016000">
                    <a:srgbClr val="630086">
                      <a:alpha val="42745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ополнительного образования</a:t>
            </a:r>
            <a:endParaRPr lang="ru-RU" sz="5400" dirty="0">
              <a:ln w="18415" cmpd="sng">
                <a:solidFill>
                  <a:srgbClr val="6600CC"/>
                </a:solidFill>
                <a:prstDash val="solid"/>
              </a:ln>
              <a:solidFill>
                <a:srgbClr val="FFFFFF"/>
              </a:solidFill>
              <a:effectLst>
                <a:glow rad="1016000">
                  <a:srgbClr val="630086">
                    <a:alpha val="42745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2050" name="Picture 2" descr="C:\Documents and Settings\stud_fape\Рабочий стол\ПРЕЗЕНТАЦИИ\Рисунок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7462"/>
            <a:ext cx="9028430" cy="1133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903895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mph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62389"/>
            <a:ext cx="9144000" cy="1200329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8415" cmpd="sng">
                  <a:solidFill>
                    <a:srgbClr val="6600CC"/>
                  </a:solidFill>
                  <a:prstDash val="solid"/>
                </a:ln>
                <a:solidFill>
                  <a:srgbClr val="FFFFFF"/>
                </a:solidFill>
                <a:effectLst>
                  <a:glow rad="1016000">
                    <a:srgbClr val="630086">
                      <a:alpha val="42745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Кафедра </a:t>
            </a:r>
            <a:r>
              <a:rPr lang="ru-RU" sz="3600" dirty="0" smtClean="0">
                <a:ln w="18415" cmpd="sng">
                  <a:solidFill>
                    <a:srgbClr val="6600CC"/>
                  </a:solidFill>
                  <a:prstDash val="solid"/>
                </a:ln>
                <a:solidFill>
                  <a:srgbClr val="FFFFFF"/>
                </a:solidFill>
                <a:effectLst>
                  <a:glow rad="1016000">
                    <a:srgbClr val="630086">
                      <a:alpha val="42745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 дополнительного образования</a:t>
            </a:r>
            <a:endParaRPr lang="ru-RU" sz="3600" dirty="0">
              <a:ln w="18415" cmpd="sng">
                <a:solidFill>
                  <a:srgbClr val="6600CC"/>
                </a:solidFill>
                <a:prstDash val="solid"/>
              </a:ln>
              <a:solidFill>
                <a:srgbClr val="FFFFFF"/>
              </a:solidFill>
              <a:effectLst>
                <a:glow rad="1016000">
                  <a:srgbClr val="630086">
                    <a:alpha val="42745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pic>
        <p:nvPicPr>
          <p:cNvPr id="3" name="Picture 3" descr="C:\Documents and Settings\stud_fape\Рабочий стол\ПРЕЗЕНТАЦИИ\CTJO1cLiuW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983" y="5733256"/>
            <a:ext cx="1183529" cy="115268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465053" y="1591637"/>
            <a:ext cx="8159569" cy="52322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Бакалавриат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755576" y="2441505"/>
            <a:ext cx="7887522" cy="892552"/>
            <a:chOff x="755576" y="2202249"/>
            <a:chExt cx="7887522" cy="892552"/>
          </a:xfrm>
        </p:grpSpPr>
        <p:sp>
          <p:nvSpPr>
            <p:cNvPr id="13" name="Стрелка вправо 12"/>
            <p:cNvSpPr/>
            <p:nvPr/>
          </p:nvSpPr>
          <p:spPr>
            <a:xfrm>
              <a:off x="755576" y="2460406"/>
              <a:ext cx="706437" cy="376237"/>
            </a:xfrm>
            <a:prstGeom prst="rightArrow">
              <a:avLst/>
            </a:prstGeom>
            <a:solidFill>
              <a:srgbClr val="63008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35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514306" y="2202249"/>
              <a:ext cx="7128792" cy="892552"/>
            </a:xfrm>
            <a:prstGeom prst="rect">
              <a:avLst/>
            </a:prstGeom>
            <a:solidFill>
              <a:srgbClr val="630086"/>
            </a:solidFill>
            <a:ln>
              <a:solidFill>
                <a:schemeClr val="bg2">
                  <a:lumMod val="10000"/>
                </a:schemeClr>
              </a:solidFill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44.03.01 Педагогическое образование. Педагог дополнительного образования</a:t>
              </a:r>
              <a:endParaRPr lang="ru-RU" sz="2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611168" y="4762931"/>
            <a:ext cx="8031929" cy="892552"/>
            <a:chOff x="755576" y="2110248"/>
            <a:chExt cx="7910248" cy="892552"/>
          </a:xfrm>
        </p:grpSpPr>
        <p:sp>
          <p:nvSpPr>
            <p:cNvPr id="17" name="Стрелка вправо 16"/>
            <p:cNvSpPr/>
            <p:nvPr/>
          </p:nvSpPr>
          <p:spPr>
            <a:xfrm>
              <a:off x="755576" y="2439581"/>
              <a:ext cx="706437" cy="376237"/>
            </a:xfrm>
            <a:prstGeom prst="rightArrow">
              <a:avLst/>
            </a:prstGeom>
            <a:solidFill>
              <a:srgbClr val="63008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35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537032" y="2110248"/>
              <a:ext cx="7128792" cy="892552"/>
            </a:xfrm>
            <a:prstGeom prst="rect">
              <a:avLst/>
            </a:prstGeom>
            <a:solidFill>
              <a:srgbClr val="630086"/>
            </a:solidFill>
            <a:ln>
              <a:solidFill>
                <a:schemeClr val="bg2">
                  <a:lumMod val="10000"/>
                </a:schemeClr>
              </a:solidFill>
            </a:ln>
            <a:effectLst>
              <a:glow rad="228600">
                <a:schemeClr val="accent4">
                  <a:satMod val="175000"/>
                  <a:alpha val="40000"/>
                </a:schemeClr>
              </a:glow>
            </a:effectLst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2600" dirty="0" smtClean="0">
                  <a:ln w="18415" cmpd="sng">
                    <a:solidFill>
                      <a:srgbClr val="FFFFFF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44.04.01 Педагогическое образование. Педагогика дополнительного образования</a:t>
              </a:r>
              <a:endParaRPr lang="ru-RU" sz="2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465053" y="3743454"/>
            <a:ext cx="8178045" cy="52322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Магистратура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507862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4745" y="260648"/>
            <a:ext cx="8251712" cy="4154984"/>
          </a:xfrm>
          <a:prstGeom prst="rect">
            <a:avLst/>
          </a:prstGeom>
          <a:solidFill>
            <a:srgbClr val="630086">
              <a:alpha val="69804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400" i="1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Дополнительное образование детей и взрослых направлено </a:t>
            </a:r>
            <a:r>
              <a:rPr lang="ru-RU" sz="2400" i="1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на:</a:t>
            </a:r>
          </a:p>
          <a:p>
            <a:pPr algn="just"/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формирование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 развитие творческих способностей детей и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взрослых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,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удовлетворение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их индивидуальных потребностей в интеллектуальном, нравственном и физическом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совершенствовании, профессиональную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ориентацию и дальнейшую </a:t>
            </a:r>
            <a:r>
              <a:rPr lang="ru-RU" sz="2400" dirty="0" smtClean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социализацию,  выявление </a:t>
            </a:r>
            <a:r>
              <a:rPr lang="ru-RU" sz="2400" dirty="0">
                <a:solidFill>
                  <a:schemeClr val="bg1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и поддержку детей, проявивших способности.</a:t>
            </a:r>
          </a:p>
        </p:txBody>
      </p:sp>
      <p:pic>
        <p:nvPicPr>
          <p:cNvPr id="6" name="Picture 3" descr="C:\Documents and Settings\stud_fape\Рабочий стол\ПРЕЗЕНТАЦИИ\CTJO1cLiuW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975" y="5732703"/>
            <a:ext cx="1183529" cy="115268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9117" y="4581128"/>
            <a:ext cx="2925763" cy="198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90489138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40439"/>
            <a:ext cx="9144000" cy="1200329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>
                <a:ln w="18415" cmpd="sng">
                  <a:solidFill>
                    <a:srgbClr val="6600CC"/>
                  </a:solidFill>
                  <a:prstDash val="solid"/>
                </a:ln>
                <a:solidFill>
                  <a:srgbClr val="FFFFFF"/>
                </a:solidFill>
                <a:effectLst>
                  <a:glow rad="1016000">
                    <a:srgbClr val="630086">
                      <a:alpha val="42745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Кафедра </a:t>
            </a:r>
            <a:r>
              <a:rPr lang="ru-RU" sz="3600" dirty="0" smtClean="0">
                <a:ln w="18415" cmpd="sng">
                  <a:solidFill>
                    <a:srgbClr val="6600CC"/>
                  </a:solidFill>
                  <a:prstDash val="solid"/>
                </a:ln>
                <a:solidFill>
                  <a:srgbClr val="FFFFFF"/>
                </a:solidFill>
                <a:effectLst>
                  <a:glow rad="1016000">
                    <a:srgbClr val="630086">
                      <a:alpha val="42745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 дополнительного образования</a:t>
            </a:r>
            <a:endParaRPr lang="ru-RU" sz="3600" dirty="0">
              <a:ln w="18415" cmpd="sng">
                <a:solidFill>
                  <a:srgbClr val="6600CC"/>
                </a:solidFill>
                <a:prstDash val="solid"/>
              </a:ln>
              <a:solidFill>
                <a:srgbClr val="FFFFFF"/>
              </a:solidFill>
              <a:effectLst>
                <a:glow rad="1016000">
                  <a:srgbClr val="630086">
                    <a:alpha val="42745"/>
                  </a:srgb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87729" y="4913062"/>
            <a:ext cx="2612636" cy="118023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Кириченко А.В.</a:t>
            </a:r>
          </a:p>
          <a:p>
            <a:r>
              <a:rPr lang="ru-RU" altLang="ru-RU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и.о</a:t>
            </a:r>
            <a:r>
              <a:rPr lang="ru-RU" alt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заведующего кафедрой, </a:t>
            </a:r>
            <a:r>
              <a:rPr lang="ru-RU" altLang="ru-RU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к.пед.н</a:t>
            </a:r>
            <a:r>
              <a:rPr lang="ru-RU" alt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7" name="Picture 3" descr="C:\Documents and Settings\stud_fape\Рабочий стол\ПРЕЗЕНТАЦИИ\CTJO1cLiuW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832" y="5627838"/>
            <a:ext cx="1183529" cy="115268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Rectangle 2"/>
          <p:cNvSpPr txBox="1">
            <a:spLocks noChangeArrowheads="1"/>
          </p:cNvSpPr>
          <p:nvPr/>
        </p:nvSpPr>
        <p:spPr>
          <a:xfrm>
            <a:off x="3500429" y="4846852"/>
            <a:ext cx="2559005" cy="95841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Шелепова</a:t>
            </a:r>
            <a:r>
              <a:rPr lang="ru-RU" alt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С.В.</a:t>
            </a:r>
          </a:p>
          <a:p>
            <a:r>
              <a:rPr lang="ru-RU" alt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</a:t>
            </a:r>
            <a:r>
              <a:rPr lang="ru-RU" altLang="ru-RU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т.преподаватель</a:t>
            </a:r>
            <a:endParaRPr lang="ru-RU" altLang="ru-RU" sz="2000" dirty="0" smtClean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383" r="6383"/>
          <a:stretch>
            <a:fillRect/>
          </a:stretch>
        </p:blipFill>
        <p:spPr>
          <a:xfrm>
            <a:off x="214282" y="1428736"/>
            <a:ext cx="3000396" cy="309634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1868" y="1428736"/>
            <a:ext cx="2786082" cy="30963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715140" y="4913062"/>
            <a:ext cx="22853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Лазурченко</a:t>
            </a:r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Е.К.</a:t>
            </a:r>
          </a:p>
          <a:p>
            <a:r>
              <a:rPr lang="ru-RU" sz="20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ассистент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D:\ДОННУ\ПРЕЗЕНТАЦИИ\фото на презентацию\Лазурченко.jpg"/>
          <p:cNvPicPr>
            <a:picLocks noChangeAspect="1" noChangeArrowheads="1"/>
          </p:cNvPicPr>
          <p:nvPr/>
        </p:nvPicPr>
        <p:blipFill>
          <a:blip r:embed="rId6" cstate="print"/>
          <a:srcRect t="7889" b="16603"/>
          <a:stretch>
            <a:fillRect/>
          </a:stretch>
        </p:blipFill>
        <p:spPr bwMode="auto">
          <a:xfrm>
            <a:off x="6572264" y="1428736"/>
            <a:ext cx="2286016" cy="309120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423031639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C:\Documents and Settings\stud_fape\Рабочий стол\ПРЕЗЕНТАЦИИ\CTJO1cLiuW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45832" y="5627838"/>
            <a:ext cx="1183529" cy="115268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2"/>
          <p:cNvSpPr txBox="1">
            <a:spLocks noChangeArrowheads="1"/>
          </p:cNvSpPr>
          <p:nvPr/>
        </p:nvSpPr>
        <p:spPr>
          <a:xfrm>
            <a:off x="179074" y="116632"/>
            <a:ext cx="8785852" cy="3816424"/>
          </a:xfrm>
          <a:prstGeom prst="rect">
            <a:avLst/>
          </a:prstGeom>
          <a:solidFill>
            <a:srgbClr val="6600CC">
              <a:alpha val="69804"/>
            </a:srgbClr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8100">
              <a:lnSpc>
                <a:spcPct val="107000"/>
              </a:lnSpc>
              <a:spcAft>
                <a:spcPts val="0"/>
              </a:spcAft>
            </a:pPr>
            <a:r>
              <a:rPr lang="ru-RU" sz="1800" dirty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Педагог дополнительного образования – не просто должность, не просто звание.</a:t>
            </a:r>
            <a:endParaRPr lang="ru-RU" sz="1800" dirty="0">
              <a:solidFill>
                <a:schemeClr val="bg1"/>
              </a:solidFill>
              <a:latin typeface="Arial Black" pitchFamily="34" charset="0"/>
              <a:ea typeface="Calibri"/>
              <a:cs typeface="Times New Roman"/>
            </a:endParaRPr>
          </a:p>
          <a:p>
            <a:pPr marL="38100" marR="381000" algn="just">
              <a:lnSpc>
                <a:spcPct val="107000"/>
              </a:lnSpc>
              <a:spcAft>
                <a:spcPts val="0"/>
              </a:spcAft>
            </a:pPr>
            <a:r>
              <a:rPr lang="ru-RU" sz="1800" dirty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Это сердце большое и </a:t>
            </a:r>
            <a:r>
              <a:rPr lang="ru-RU" sz="1800" dirty="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чистое, </a:t>
            </a:r>
            <a:r>
              <a:rPr lang="ru-RU" sz="1800" dirty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и улыбка как солнце лучистая. Это руки тёплые, </a:t>
            </a:r>
            <a:r>
              <a:rPr lang="ru-RU" sz="1800" dirty="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добрые, </a:t>
            </a:r>
            <a:r>
              <a:rPr lang="ru-RU" sz="1800" dirty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и всегда настроение бодрое. Это забота о наших детишках, </a:t>
            </a:r>
            <a:r>
              <a:rPr lang="ru-RU" sz="1800" dirty="0" smtClean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чтобы </a:t>
            </a:r>
            <a:r>
              <a:rPr lang="ru-RU" sz="1800" dirty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жизнь изучали не только по книжкам, чтобы умели петь, танцевать, вязать и готовить, лепить, вышивать, чтобы и в технике разбирались, в спорте успехов больших добивались, чтобы с природой крепко дружили, чтоб свою Родину нежно любили!</a:t>
            </a:r>
            <a:endParaRPr lang="ru-RU" sz="1800" dirty="0">
              <a:solidFill>
                <a:schemeClr val="bg1"/>
              </a:solidFill>
              <a:latin typeface="Arial Black" pitchFamily="34" charset="0"/>
              <a:ea typeface="Calibri"/>
              <a:cs typeface="Times New Roman"/>
            </a:endParaRPr>
          </a:p>
          <a:p>
            <a:pPr marL="38100">
              <a:lnSpc>
                <a:spcPct val="107000"/>
              </a:lnSpc>
              <a:spcAft>
                <a:spcPts val="0"/>
              </a:spcAft>
            </a:pPr>
            <a:r>
              <a:rPr lang="ru-RU" sz="1800" dirty="0">
                <a:solidFill>
                  <a:schemeClr val="bg1"/>
                </a:solidFill>
                <a:latin typeface="Arial Black" pitchFamily="34" charset="0"/>
                <a:ea typeface="Times New Roman"/>
                <a:cs typeface="Times New Roman"/>
              </a:rPr>
              <a:t>Сил не жалея, работают с вами, чтоб стали со временем вы мастерами, чтоб ваши таланты раскрыться могли, чтоб вы на земле своё счастье нашли!</a:t>
            </a:r>
            <a:endParaRPr lang="ru-RU" sz="1800" dirty="0">
              <a:solidFill>
                <a:schemeClr val="bg1"/>
              </a:solidFill>
              <a:latin typeface="Arial Black" pitchFamily="34" charset="0"/>
              <a:ea typeface="Calibri"/>
              <a:cs typeface="Times New Roman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47292"/>
            <a:ext cx="3156402" cy="2390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055866"/>
            <a:ext cx="3467019" cy="23823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1484590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95536" y="260648"/>
            <a:ext cx="8363272" cy="6408712"/>
          </a:xfrm>
        </p:spPr>
        <p:txBody>
          <a:bodyPr>
            <a:normAutofit lnSpcReduction="10000"/>
          </a:bodyPr>
          <a:lstStyle/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sz="2400" b="1" i="1" dirty="0">
                <a:solidFill>
                  <a:srgbClr val="B42222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Дополнительное образование детей и взрослых направлено на:</a:t>
            </a:r>
          </a:p>
          <a:p>
            <a:pPr marL="0" lv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endParaRPr lang="ru-RU" sz="24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формирование и развитие творческих способностей детей и </a:t>
            </a:r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взрослых</a:t>
            </a:r>
            <a:endParaRPr lang="ru-RU" sz="2400" dirty="0">
              <a:solidFill>
                <a:schemeClr val="bg1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удовлетворение их индивидуальных потребностей в интеллектуальном, нравственном и физическом совершенствовании</a:t>
            </a:r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;</a:t>
            </a:r>
            <a:endParaRPr lang="ru-RU" sz="2400" dirty="0">
              <a:solidFill>
                <a:schemeClr val="bg1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формирование культуры здорового и безопасного образа </a:t>
            </a:r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жизни</a:t>
            </a:r>
            <a:endParaRPr lang="ru-RU" sz="2400" dirty="0">
              <a:solidFill>
                <a:schemeClr val="bg1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укрепление </a:t>
            </a:r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здоровья</a:t>
            </a:r>
            <a:endParaRPr lang="ru-RU" sz="2400" dirty="0">
              <a:solidFill>
                <a:schemeClr val="bg1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организацию </a:t>
            </a:r>
            <a:r>
              <a:rPr lang="ru-RU" sz="2400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свободного </a:t>
            </a:r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времени</a:t>
            </a:r>
            <a:endParaRPr lang="ru-RU" sz="2400" dirty="0">
              <a:solidFill>
                <a:schemeClr val="bg1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обеспечивает их адаптацию к жизни в </a:t>
            </a:r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обществе</a:t>
            </a:r>
            <a:endParaRPr lang="ru-RU" sz="2400" dirty="0">
              <a:solidFill>
                <a:schemeClr val="bg1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профессиональную ориентацию и дальнейшую </a:t>
            </a:r>
            <a:r>
              <a:rPr lang="ru-RU" sz="2400" dirty="0" smtClean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социализацию</a:t>
            </a:r>
            <a:endParaRPr lang="ru-RU" sz="2400" dirty="0">
              <a:solidFill>
                <a:schemeClr val="bg1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Ø"/>
            </a:pPr>
            <a:r>
              <a:rPr lang="ru-RU" sz="2400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выявление и поддержку детей, проявивших способности.</a:t>
            </a:r>
            <a:endParaRPr lang="ru-RU" sz="2400" b="1" dirty="0">
              <a:solidFill>
                <a:schemeClr val="bg1"/>
              </a:solidFill>
              <a:latin typeface="Arial Black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0888530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sz="3200" dirty="0" smtClean="0">
                <a:ln w="18415" cmpd="sng">
                  <a:solidFill>
                    <a:srgbClr val="6600CC"/>
                  </a:solidFill>
                  <a:prstDash val="solid"/>
                </a:ln>
                <a:solidFill>
                  <a:srgbClr val="FFFFFF"/>
                </a:solidFill>
                <a:effectLst>
                  <a:glow rad="1016000">
                    <a:srgbClr val="630086">
                      <a:alpha val="42745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/>
            </a:r>
            <a:br>
              <a:rPr lang="ru-RU" sz="3200" dirty="0" smtClean="0">
                <a:ln w="18415" cmpd="sng">
                  <a:solidFill>
                    <a:srgbClr val="6600CC"/>
                  </a:solidFill>
                  <a:prstDash val="solid"/>
                </a:ln>
                <a:solidFill>
                  <a:srgbClr val="FFFFFF"/>
                </a:solidFill>
                <a:effectLst>
                  <a:glow rad="1016000">
                    <a:srgbClr val="630086">
                      <a:alpha val="42745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</a:br>
            <a:r>
              <a:rPr lang="ru-RU" sz="3200" dirty="0" smtClean="0">
                <a:ln w="18415" cmpd="sng">
                  <a:solidFill>
                    <a:srgbClr val="6600CC"/>
                  </a:solidFill>
                  <a:prstDash val="solid"/>
                </a:ln>
                <a:solidFill>
                  <a:srgbClr val="FFFFFF"/>
                </a:solidFill>
                <a:effectLst>
                  <a:glow rad="1016000">
                    <a:srgbClr val="630086">
                      <a:alpha val="42745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Кафедра </a:t>
            </a:r>
            <a:r>
              <a:rPr lang="ru-RU" sz="3200" dirty="0">
                <a:ln w="18415" cmpd="sng">
                  <a:solidFill>
                    <a:srgbClr val="6600CC"/>
                  </a:solidFill>
                  <a:prstDash val="solid"/>
                </a:ln>
                <a:solidFill>
                  <a:srgbClr val="FFFFFF"/>
                </a:solidFill>
                <a:effectLst>
                  <a:glow rad="1016000">
                    <a:srgbClr val="630086">
                      <a:alpha val="42745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дополнительного образования</a:t>
            </a:r>
            <a:br>
              <a:rPr lang="ru-RU" sz="3200" dirty="0">
                <a:ln w="18415" cmpd="sng">
                  <a:solidFill>
                    <a:srgbClr val="6600CC"/>
                  </a:solidFill>
                  <a:prstDash val="solid"/>
                </a:ln>
                <a:solidFill>
                  <a:srgbClr val="FFFFFF"/>
                </a:solidFill>
                <a:effectLst>
                  <a:glow rad="1016000">
                    <a:srgbClr val="630086">
                      <a:alpha val="42745"/>
                    </a:srgb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052736"/>
            <a:ext cx="4038600" cy="5073427"/>
          </a:xfrm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ct val="110000"/>
              </a:lnSpc>
              <a:buNone/>
            </a:pPr>
            <a:r>
              <a:rPr lang="ru-RU" sz="2000" b="1" i="1" dirty="0">
                <a:solidFill>
                  <a:srgbClr val="B42222"/>
                </a:solidFill>
                <a:latin typeface="Arial Black" pitchFamily="34" charset="0"/>
                <a:cs typeface="Times New Roman" panose="02020603050405020304" pitchFamily="18" charset="0"/>
              </a:rPr>
              <a:t>Система профессионального образования </a:t>
            </a:r>
            <a:r>
              <a:rPr lang="ru-RU" sz="2000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обучающихся кафедры дополнительного образования университета </a:t>
            </a:r>
            <a:r>
              <a:rPr lang="ru-RU" sz="2000" b="1" i="1" dirty="0">
                <a:solidFill>
                  <a:srgbClr val="8A1A1A"/>
                </a:solidFill>
                <a:latin typeface="Arial Black" pitchFamily="34" charset="0"/>
                <a:cs typeface="Times New Roman" panose="02020603050405020304" pitchFamily="18" charset="0"/>
              </a:rPr>
              <a:t>предоставляет возможность</a:t>
            </a:r>
            <a:r>
              <a:rPr lang="ru-RU" sz="2000" dirty="0">
                <a:solidFill>
                  <a:srgbClr val="8A1A1A"/>
                </a:solidFill>
                <a:latin typeface="Arial Black" pitchFamily="34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выпускникам заниматься :</a:t>
            </a:r>
          </a:p>
          <a:p>
            <a:pPr lvl="0"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2000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художественным и техническим творчеством, </a:t>
            </a:r>
          </a:p>
          <a:p>
            <a:pPr lvl="0"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2000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туристско-краеведческой и эколого-биологической работой, </a:t>
            </a:r>
          </a:p>
          <a:p>
            <a:pPr lvl="0">
              <a:lnSpc>
                <a:spcPct val="110000"/>
              </a:lnSpc>
              <a:buFont typeface="Wingdings" pitchFamily="2" charset="2"/>
              <a:buChar char="Ø"/>
            </a:pPr>
            <a:r>
              <a:rPr lang="ru-RU" sz="2000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спортом и исследовательской деятельностью – в соответствии со своими желаниями, интересами и способностями </a:t>
            </a:r>
          </a:p>
          <a:p>
            <a:endParaRPr lang="ru-RU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672" y="1052737"/>
            <a:ext cx="4180816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788024" y="3861048"/>
            <a:ext cx="4104456" cy="26642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spcBef>
                <a:spcPct val="20000"/>
              </a:spcBef>
            </a:pPr>
            <a:r>
              <a:rPr lang="ru-RU" sz="2000" dirty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Обучение осуществляется на лучших педагогических площадках с учетом современных достижений и возможностей центров дополнительного образования Донецкой Народной </a:t>
            </a:r>
            <a:r>
              <a:rPr lang="ru-RU" sz="2000" dirty="0" smtClean="0">
                <a:solidFill>
                  <a:schemeClr val="bg1"/>
                </a:solidFill>
                <a:latin typeface="Arial Black" pitchFamily="34" charset="0"/>
                <a:cs typeface="Times New Roman" panose="02020603050405020304" pitchFamily="18" charset="0"/>
              </a:rPr>
              <a:t>Республики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642626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rmAutofit fontScale="90000"/>
          </a:bodyPr>
          <a:lstStyle/>
          <a:p>
            <a:pPr lvl="0" eaLnBrk="0" fontAlgn="base" hangingPunct="0">
              <a:spcAft>
                <a:spcPct val="0"/>
              </a:spcAft>
            </a:pPr>
            <a:r>
              <a:rPr lang="uk-UA" sz="2400" b="1" kern="0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uk-UA" sz="2400" b="1" kern="0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</a:br>
            <a:r>
              <a:rPr lang="uk-UA" sz="2400" b="1" kern="0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uk-UA" sz="2400" b="1" kern="0" spc="50" dirty="0" smtClean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</a:br>
            <a:r>
              <a:rPr lang="uk-UA" sz="3100" b="1" kern="0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СТРУКТУРНЫЕ </a:t>
            </a:r>
            <a:r>
              <a:rPr lang="uk-UA" sz="3100" b="1" kern="0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ПОДРАЗДЕЛЕНИЯ </a:t>
            </a:r>
            <a:r>
              <a:rPr lang="uk-UA" sz="3100" b="1" kern="0" spc="50" dirty="0" smtClean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>КАФЕДРЫ ДОПОЛНИТЕЛЬНОГО ОБРАЗОВАНИЯ</a:t>
            </a:r>
            <a:r>
              <a:rPr lang="ru-RU" sz="3100" b="1" kern="0" spc="50" dirty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3100" b="1" kern="0" spc="50" dirty="0">
                <a:ln w="11430"/>
                <a:solidFill>
                  <a:srgbClr val="99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ea typeface="+mn-ea"/>
                <a:cs typeface="Arial" pitchFamily="34" charset="0"/>
              </a:rPr>
            </a:br>
            <a:endParaRPr lang="ru-RU" sz="31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96752"/>
            <a:ext cx="2474913" cy="3067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150" y="4437112"/>
            <a:ext cx="2425700" cy="18526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24744"/>
            <a:ext cx="2309813" cy="3078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51520" y="4437112"/>
            <a:ext cx="2736304" cy="194421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2. </a:t>
            </a:r>
            <a:r>
              <a:rPr lang="ru-RU" sz="12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организации творческих выставок, конференций, круглых столов с членами творческих клубов и выпускниками школ с целью </a:t>
            </a:r>
            <a:r>
              <a:rPr lang="ru-RU" sz="1200" dirty="0" err="1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профориентационной</a:t>
            </a:r>
            <a:r>
              <a:rPr lang="ru-RU" sz="12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 работы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275856" y="1124744"/>
            <a:ext cx="2952328" cy="307816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i="1" u="sng" dirty="0">
                <a:solidFill>
                  <a:srgbClr val="8A1A1A"/>
                </a:solidFill>
                <a:latin typeface="Arial Black" pitchFamily="34" charset="0"/>
                <a:cs typeface="Times New Roman" panose="02020603050405020304" pitchFamily="18" charset="0"/>
              </a:rPr>
              <a:t>Учебно-методический </a:t>
            </a:r>
            <a:r>
              <a:rPr lang="ru-RU" sz="1200" b="1" i="1" u="sng" dirty="0" smtClean="0">
                <a:solidFill>
                  <a:srgbClr val="8A1A1A"/>
                </a:solidFill>
                <a:latin typeface="Arial Black" pitchFamily="34" charset="0"/>
                <a:cs typeface="Times New Roman" panose="02020603050405020304" pitchFamily="18" charset="0"/>
              </a:rPr>
              <a:t>центр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i="1" u="sng" dirty="0" smtClean="0">
                <a:solidFill>
                  <a:srgbClr val="333333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 </a:t>
            </a:r>
            <a:r>
              <a:rPr lang="ru-RU" sz="1200" b="1" i="1" u="sng" dirty="0">
                <a:solidFill>
                  <a:srgbClr val="333333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: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333333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200" dirty="0">
                <a:solidFill>
                  <a:srgbClr val="333333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.обеспечения учебного процесса студентов специальности 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srgbClr val="C00000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44.03.01 Педагогическое образование (профиль: Педагог дополнительного образования)</a:t>
            </a: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dirty="0">
                <a:solidFill>
                  <a:srgbClr val="333333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целью повышения качества обучения и ориентированности студентов на практическую деятельность в сфере дополнительного </a:t>
            </a:r>
            <a:r>
              <a:rPr lang="ru-RU" sz="1200" dirty="0" smtClean="0">
                <a:solidFill>
                  <a:srgbClr val="333333"/>
                </a:solidFill>
                <a:latin typeface="Arial Black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образования</a:t>
            </a:r>
            <a:endParaRPr lang="ru-RU" sz="1200" b="1" i="1" u="sng" dirty="0">
              <a:solidFill>
                <a:srgbClr val="8A1A1A"/>
              </a:solidFill>
              <a:latin typeface="Arial Black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84168" y="4263802"/>
            <a:ext cx="2880320" cy="211752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3. </a:t>
            </a:r>
            <a:r>
              <a:rPr lang="ru-RU" sz="12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сотворчества педагогов и обучающихся в поиске инноваций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200" b="1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4.  </a:t>
            </a:r>
            <a:r>
              <a:rPr lang="ru-RU" sz="1200" dirty="0">
                <a:solidFill>
                  <a:prstClr val="black"/>
                </a:solidFill>
                <a:latin typeface="Arial Black" pitchFamily="34" charset="0"/>
                <a:cs typeface="Times New Roman" panose="02020603050405020304" pitchFamily="18" charset="0"/>
              </a:rPr>
              <a:t>формирования у студентов творческо-трудовых профессиональных знаний, умений и навыков, и объединения преподавателей и обучающихся</a:t>
            </a:r>
          </a:p>
        </p:txBody>
      </p:sp>
    </p:spTree>
    <p:extLst>
      <p:ext uri="{BB962C8B-B14F-4D97-AF65-F5344CB8AC3E}">
        <p14:creationId xmlns="" xmlns:p14="http://schemas.microsoft.com/office/powerpoint/2010/main" val="36562998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5322" y="2047236"/>
            <a:ext cx="8676456" cy="280076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+mn-lt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600" dirty="0" smtClean="0">
                <a:ln w="28575" cmpd="sng">
                  <a:solidFill>
                    <a:srgbClr val="9900CC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</a:rPr>
              <a:t>КОНТАКТНАЯ ИНФОРМАЦИЯ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pPr>
              <a:defRPr/>
            </a:pPr>
            <a:r>
              <a:rPr lang="ru-RU" sz="2800" b="1" dirty="0">
                <a:ln w="19050" cmpd="sng">
                  <a:solidFill>
                    <a:srgbClr val="9900CC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Электронная почта:</a:t>
            </a:r>
            <a:r>
              <a:rPr lang="ru-RU" sz="2800" b="1" dirty="0">
                <a:ln w="1905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ln w="19050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</a:t>
            </a:r>
            <a:r>
              <a:rPr lang="en-US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f.do@donnu.ru</a:t>
            </a:r>
            <a:endParaRPr lang="en-US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sz="28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ln w="19050" cmpd="sng">
                  <a:solidFill>
                    <a:srgbClr val="9900CC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Адрес</a:t>
            </a:r>
            <a:r>
              <a:rPr lang="ru-RU" sz="2800" b="1" dirty="0">
                <a:ln w="19050" cmpd="sng">
                  <a:solidFill>
                    <a:srgbClr val="9900CC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anose="020B0A04020102020204" pitchFamily="34" charset="0"/>
                <a:cs typeface="Arial" panose="020B0604020202020204" pitchFamily="34" charset="0"/>
              </a:rPr>
              <a:t>:</a:t>
            </a:r>
            <a:r>
              <a:rPr lang="ru-RU" sz="2800" dirty="0">
                <a:ln w="19050" cmpd="sng">
                  <a:solidFill>
                    <a:srgbClr val="9900CC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n w="19050" cmpd="sng">
                  <a:solidFill>
                    <a:srgbClr val="9900CC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г</a:t>
            </a:r>
            <a:r>
              <a:rPr lang="ru-RU" sz="28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 Донецк, </a:t>
            </a:r>
            <a:r>
              <a:rPr lang="ru-RU" sz="2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улица Щорса, 17</a:t>
            </a:r>
            <a:endParaRPr lang="ru-RU" sz="2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382099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781</TotalTime>
  <Words>416</Words>
  <Application>Microsoft Office PowerPoint</Application>
  <PresentationFormat>Экран (4:3)</PresentationFormat>
  <Paragraphs>50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 Кафедра дополнительного образования </vt:lpstr>
      <vt:lpstr>  СТРУКТУРНЫЕ ПОДРАЗДЕЛЕНИЯ КАФЕДРЫ ДОПОЛНИТЕЛЬНОГО ОБРАЗОВАНИЯ </vt:lpstr>
      <vt:lpstr>Слайд 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Виктор Яцнко</dc:creator>
  <cp:lastModifiedBy>user</cp:lastModifiedBy>
  <cp:revision>70</cp:revision>
  <dcterms:modified xsi:type="dcterms:W3CDTF">2021-12-04T18:17:48Z</dcterms:modified>
</cp:coreProperties>
</file>